
<file path=[Content_Types].xml><?xml version="1.0" encoding="utf-8"?>
<Types xmlns="http://schemas.openxmlformats.org/package/2006/content-types">
  <Default Extension="jfif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6" r:id="rId1"/>
  </p:sldMasterIdLst>
  <p:notesMasterIdLst>
    <p:notesMasterId r:id="rId29"/>
  </p:notesMasterIdLst>
  <p:sldIdLst>
    <p:sldId id="257" r:id="rId2"/>
    <p:sldId id="258" r:id="rId3"/>
    <p:sldId id="263" r:id="rId4"/>
    <p:sldId id="273" r:id="rId5"/>
    <p:sldId id="274" r:id="rId6"/>
    <p:sldId id="278" r:id="rId7"/>
    <p:sldId id="279" r:id="rId8"/>
    <p:sldId id="291" r:id="rId9"/>
    <p:sldId id="283" r:id="rId10"/>
    <p:sldId id="290" r:id="rId11"/>
    <p:sldId id="281" r:id="rId12"/>
    <p:sldId id="287" r:id="rId13"/>
    <p:sldId id="289" r:id="rId14"/>
    <p:sldId id="288" r:id="rId15"/>
    <p:sldId id="292" r:id="rId16"/>
    <p:sldId id="294" r:id="rId17"/>
    <p:sldId id="293" r:id="rId18"/>
    <p:sldId id="295" r:id="rId19"/>
    <p:sldId id="296" r:id="rId20"/>
    <p:sldId id="297" r:id="rId21"/>
    <p:sldId id="298" r:id="rId22"/>
    <p:sldId id="299" r:id="rId23"/>
    <p:sldId id="300" r:id="rId24"/>
    <p:sldId id="301" r:id="rId25"/>
    <p:sldId id="286" r:id="rId26"/>
    <p:sldId id="260" r:id="rId27"/>
    <p:sldId id="261" r:id="rId2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ustavo oliveira" initials="go" lastIdx="1" clrIdx="0">
    <p:extLst>
      <p:ext uri="{19B8F6BF-5375-455C-9EA6-DF929625EA0E}">
        <p15:presenceInfo xmlns:p15="http://schemas.microsoft.com/office/powerpoint/2012/main" userId="175fadf5bb282af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D95233-FB65-44A4-82B8-422F936EC1EB}" v="434" dt="2022-03-09T01:29:42.777"/>
    <p1510:client id="{22835C92-1B2A-4749-B822-79316BF78CE3}" v="1431" dt="2022-03-16T02:08:58.304"/>
    <p1510:client id="{40B22B50-2BD3-4C98-A9AC-F20CCFE09D29}" v="118" dt="2022-03-14T13:18:41.980"/>
    <p1510:client id="{5A7ADD6C-14AE-45FD-87DE-423625183DC0}" v="1111" dt="2022-03-10T02:06:43.025"/>
    <p1510:client id="{74EB832D-3D09-449E-B5A7-DF42865EACC0}" v="419" dt="2022-03-09T02:27:32.021"/>
    <p1510:client id="{A0A28E80-018C-4172-9D7E-878A1DA255DF}" v="544" dt="2022-03-23T02:52:37.010"/>
    <p1510:client id="{D5D13C73-3997-4392-9736-204F6B219FF4}" v="527" dt="2022-03-09T12:32:29.407"/>
    <p1510:client id="{E031D6C3-7392-412C-AD94-9BBCFFBE3393}" v="806" dt="2022-03-23T00:09:25.574"/>
    <p1510:client id="{F59BEC1B-1D6C-452D-8BAF-6DA5375B3F10}" v="2" dt="2022-03-14T13:11:53.4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>
        <p:scale>
          <a:sx n="75" d="100"/>
          <a:sy n="75" d="100"/>
        </p:scale>
        <p:origin x="52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fif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508201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370354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35881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525044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388391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42576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006703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917872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224783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116083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007888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824641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709319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56898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55991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89775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571575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654338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15687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15d3d04f35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115d3d04f3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815472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5d3d04d60_0_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115d3d04d60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80633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353559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26514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58848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692958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32578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058663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5487c870e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5487c870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8097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>
  <p:cSld name="Título e Conteúdo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4" y="1220"/>
            <a:ext cx="12189831" cy="6856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>
  <p:cSld name="Cabeçalho da Seção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69" y="1221"/>
            <a:ext cx="12189831" cy="6856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e Título Vertical">
  <p:cSld name="Texto e Título Vertical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1863" y="455423"/>
            <a:ext cx="125246" cy="2357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>
  <p:cSld name="Conteúdo com Legenda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939374" y="208361"/>
            <a:ext cx="125246" cy="2348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>
  <p:cSld name="Imagem com Legenda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630210" y="3830652"/>
            <a:ext cx="125246" cy="2348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>
  <p:cSld name="Duas Partes de Conteúdo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09"/>
            <a:ext cx="12192000" cy="68567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Personalizado">
  <p:cSld name="Layout Personalizado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219"/>
            <a:ext cx="12189832" cy="68567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>
  <p:cSld name="Somente Título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616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9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300"/>
              <a:buFont typeface="Calibri"/>
              <a:buNone/>
              <a:defRPr>
                <a:solidFill>
                  <a:srgbClr val="FF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81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300"/>
              <a:buChar char="•"/>
              <a:defRPr sz="3300"/>
            </a:lvl1pPr>
            <a:lvl2pPr marL="914400" lvl="1" indent="-4191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marL="1371600" lvl="2" indent="-4000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/>
            </a:lvl3pPr>
            <a:lvl4pPr marL="1828800" lvl="3" indent="-3810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4pPr>
            <a:lvl5pPr marL="2286000" lvl="4" indent="-3810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5pPr>
            <a:lvl6pPr marL="274320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9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Layout Personalizado">
  <p:cSld name="1_Layout Personalizado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 descr="Mulher segurando computador portátil&#10;&#10;Descrição gerada automa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27" name="Google Shape;27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4" y="1220"/>
            <a:ext cx="12189831" cy="68567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uas Partes de Conteúdo">
  <p:cSld name="1_Duas Partes de Conteúdo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221"/>
            <a:ext cx="12189831" cy="6856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>
  <p:cSld name="Comparação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Duas Partes de Conteúdo">
  <p:cSld name="3_Duas Partes de Conteúdo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4" y="609"/>
            <a:ext cx="12189831" cy="68567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ítulo e Texto Vertical">
  <p:cSld name="1_Título e Texto Vertical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1863" y="455423"/>
            <a:ext cx="125246" cy="2357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10" descr="Uma imagem contendo monitor, computador&#10;&#10;Descrição gerada automa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939374" y="208361"/>
            <a:ext cx="125246" cy="2348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>
  <p:cSld name="Título e Texto Vertical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1863" y="456345"/>
            <a:ext cx="125246" cy="2348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f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43.png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23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4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61456" y="277590"/>
            <a:ext cx="2330544" cy="190680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21"/>
          <p:cNvSpPr txBox="1"/>
          <p:nvPr/>
        </p:nvSpPr>
        <p:spPr>
          <a:xfrm>
            <a:off x="990599" y="4118686"/>
            <a:ext cx="4536744" cy="480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 algn="ctr">
              <a:lnSpc>
                <a:spcPct val="70000"/>
              </a:lnSpc>
            </a:pPr>
            <a:r>
              <a:rPr lang="pt-BR" sz="3600" b="1" dirty="0" err="1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Charity</a:t>
            </a:r>
            <a:r>
              <a:rPr lang="pt-BR" sz="3600" b="1" dirty="0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 radar</a:t>
            </a:r>
            <a:endParaRPr lang="pt-BR" sz="3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757725" y="402927"/>
            <a:ext cx="6327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800" b="1" dirty="0" err="1">
                <a:solidFill>
                  <a:srgbClr val="22A29C"/>
                </a:solidFill>
                <a:latin typeface="Calibri"/>
                <a:cs typeface="Calibri"/>
              </a:rPr>
              <a:t>Git</a:t>
            </a: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 Hub 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CC451C15-B5D1-4C30-8A0E-D6EA44CB8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9638" y="6016487"/>
            <a:ext cx="1482362" cy="671567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B67D1918-F189-4A40-B4B4-053D6D4A1E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6317" y="1333178"/>
            <a:ext cx="5219366" cy="4191643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ADFEF51F-7ED6-4D3E-8959-600A9A1C5511}"/>
              </a:ext>
            </a:extLst>
          </p:cNvPr>
          <p:cNvSpPr txBox="1"/>
          <p:nvPr/>
        </p:nvSpPr>
        <p:spPr>
          <a:xfrm>
            <a:off x="3611715" y="5862598"/>
            <a:ext cx="49685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https://github.com/DanielCostaGH/CharityRadar-ProjetoFinal</a:t>
            </a:r>
          </a:p>
        </p:txBody>
      </p:sp>
    </p:spTree>
    <p:extLst>
      <p:ext uri="{BB962C8B-B14F-4D97-AF65-F5344CB8AC3E}">
        <p14:creationId xmlns:p14="http://schemas.microsoft.com/office/powerpoint/2010/main" val="1010251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757725" y="402927"/>
            <a:ext cx="6327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Front - </a:t>
            </a:r>
            <a:r>
              <a:rPr lang="pt-BR" sz="2800" b="1" dirty="0" err="1">
                <a:solidFill>
                  <a:srgbClr val="22A29C"/>
                </a:solidFill>
                <a:latin typeface="Calibri"/>
                <a:cs typeface="Calibri"/>
              </a:rPr>
              <a:t>end</a:t>
            </a: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 e conceitos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4CD6262-E7E7-4675-81ED-47A8AC6F6C79}"/>
              </a:ext>
            </a:extLst>
          </p:cNvPr>
          <p:cNvSpPr txBox="1"/>
          <p:nvPr/>
        </p:nvSpPr>
        <p:spPr>
          <a:xfrm>
            <a:off x="2267157" y="6040507"/>
            <a:ext cx="4735614" cy="96949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Char char="•"/>
            </a:pPr>
            <a:r>
              <a:rPr lang="pt-BR" sz="2400" dirty="0"/>
              <a:t>Conceitos iniciais de design.</a:t>
            </a:r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D2E6C07-E3D0-4A8F-AC4D-D6D5CA0B8C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7157" y="925882"/>
            <a:ext cx="7657686" cy="5006235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426B1EA2-664F-43D1-9982-C2C0F306DF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9638" y="6016487"/>
            <a:ext cx="1482362" cy="671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147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757725" y="402927"/>
            <a:ext cx="6327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Telas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26B1EA2-664F-43D1-9982-C2C0F306D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9638" y="6016487"/>
            <a:ext cx="1482362" cy="671567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8BFCB057-34EC-4311-A2CF-7B98C43B2F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886" y="863903"/>
            <a:ext cx="9901030" cy="559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587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757725" y="402927"/>
            <a:ext cx="6327600" cy="437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Telas</a:t>
            </a: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26B1EA2-664F-43D1-9982-C2C0F306D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9638" y="6016487"/>
            <a:ext cx="1482362" cy="671567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0F2F73A1-8C3F-4A94-A38E-485972AC98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725" y="839929"/>
            <a:ext cx="3887011" cy="5158387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48423CA4-3B14-4C7D-883F-64251A7E7B96}"/>
              </a:ext>
            </a:extLst>
          </p:cNvPr>
          <p:cNvSpPr/>
          <p:nvPr/>
        </p:nvSpPr>
        <p:spPr>
          <a:xfrm>
            <a:off x="4041913" y="993913"/>
            <a:ext cx="602823" cy="4072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7045FD63-5921-49D8-A36D-D1D2E0569EBB}"/>
              </a:ext>
            </a:extLst>
          </p:cNvPr>
          <p:cNvCxnSpPr>
            <a:stCxn id="11" idx="3"/>
          </p:cNvCxnSpPr>
          <p:nvPr/>
        </p:nvCxnSpPr>
        <p:spPr>
          <a:xfrm>
            <a:off x="4644736" y="1197516"/>
            <a:ext cx="119947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7" name="Imagem 16">
            <a:extLst>
              <a:ext uri="{FF2B5EF4-FFF2-40B4-BE49-F238E27FC236}">
                <a16:creationId xmlns:a16="http://schemas.microsoft.com/office/drawing/2014/main" id="{A0ED3EBA-40BE-413E-A2A4-C00F0A5BF2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6635" y="879624"/>
            <a:ext cx="4600576" cy="5158386"/>
          </a:xfrm>
          <a:prstGeom prst="rect">
            <a:avLst/>
          </a:prstGeom>
        </p:spPr>
      </p:pic>
      <p:sp>
        <p:nvSpPr>
          <p:cNvPr id="18" name="Retângulo 17">
            <a:extLst>
              <a:ext uri="{FF2B5EF4-FFF2-40B4-BE49-F238E27FC236}">
                <a16:creationId xmlns:a16="http://schemas.microsoft.com/office/drawing/2014/main" id="{171BDF1B-ACF3-4268-A9A9-3CF1393D4FAE}"/>
              </a:ext>
            </a:extLst>
          </p:cNvPr>
          <p:cNvSpPr/>
          <p:nvPr/>
        </p:nvSpPr>
        <p:spPr>
          <a:xfrm>
            <a:off x="5844209" y="728870"/>
            <a:ext cx="4865429" cy="545989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9613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757725" y="402927"/>
            <a:ext cx="6327600" cy="437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Telas</a:t>
            </a: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26B1EA2-664F-43D1-9982-C2C0F306D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9638" y="6016487"/>
            <a:ext cx="1482362" cy="671567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66A27EB7-A9F6-40ED-A17B-45528B3857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4110" y="790207"/>
            <a:ext cx="2191056" cy="2638793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7D57B9E-0DEA-48AF-8675-F888634353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8183" y="799733"/>
            <a:ext cx="4020111" cy="5258534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D0D0F4CA-199A-493A-9A65-65886A6695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2711" y="839929"/>
            <a:ext cx="3753374" cy="3781953"/>
          </a:xfrm>
          <a:prstGeom prst="rect">
            <a:avLst/>
          </a:prstGeom>
        </p:spPr>
      </p:pic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DAC367F7-CC3D-41E2-85D4-61E8917C9CB4}"/>
              </a:ext>
            </a:extLst>
          </p:cNvPr>
          <p:cNvCxnSpPr>
            <a:cxnSpLocks/>
          </p:cNvCxnSpPr>
          <p:nvPr/>
        </p:nvCxnSpPr>
        <p:spPr>
          <a:xfrm flipV="1">
            <a:off x="3703320" y="3034748"/>
            <a:ext cx="1644863" cy="10114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1" name="Retângulo 20">
            <a:extLst>
              <a:ext uri="{FF2B5EF4-FFF2-40B4-BE49-F238E27FC236}">
                <a16:creationId xmlns:a16="http://schemas.microsoft.com/office/drawing/2014/main" id="{706B94C5-C9F6-4B8A-A6F9-D2B219DB9A9B}"/>
              </a:ext>
            </a:extLst>
          </p:cNvPr>
          <p:cNvSpPr/>
          <p:nvPr/>
        </p:nvSpPr>
        <p:spPr>
          <a:xfrm>
            <a:off x="3002280" y="3949148"/>
            <a:ext cx="701040" cy="291547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3A66D9FE-F5A2-4E9B-A0F2-9F8368EBE819}"/>
              </a:ext>
            </a:extLst>
          </p:cNvPr>
          <p:cNvSpPr/>
          <p:nvPr/>
        </p:nvSpPr>
        <p:spPr>
          <a:xfrm>
            <a:off x="7545895" y="5355865"/>
            <a:ext cx="701040" cy="291547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4357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757725" y="402927"/>
            <a:ext cx="6327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Telas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26B1EA2-664F-43D1-9982-C2C0F306D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9638" y="6016487"/>
            <a:ext cx="1482362" cy="67156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90D817ED-6A73-4F65-9A5D-44489598AF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725" y="1012527"/>
            <a:ext cx="10320786" cy="5164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81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757725" y="402927"/>
            <a:ext cx="6327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Telas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26B1EA2-664F-43D1-9982-C2C0F306D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9638" y="6016487"/>
            <a:ext cx="1482362" cy="671567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55A33A3C-5767-466E-BB32-2937BFD8E3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691" y="1012527"/>
            <a:ext cx="10158617" cy="5111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910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757725" y="402927"/>
            <a:ext cx="6327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Telas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26B1EA2-664F-43D1-9982-C2C0F306D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9638" y="6016487"/>
            <a:ext cx="1482362" cy="671567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46812AF4-AC9F-4CD9-B68D-1B08A6A5AA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287" y="1116495"/>
            <a:ext cx="11601425" cy="4625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960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757725" y="402927"/>
            <a:ext cx="6327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Telas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26B1EA2-664F-43D1-9982-C2C0F306D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9638" y="6016487"/>
            <a:ext cx="1482362" cy="67156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CBB4C28E-1EFE-4BE3-A55E-29C4C067C3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767" y="1012527"/>
            <a:ext cx="10110466" cy="498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359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757725" y="402927"/>
            <a:ext cx="6327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Telas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26B1EA2-664F-43D1-9982-C2C0F306D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9638" y="6016487"/>
            <a:ext cx="1482362" cy="671567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149DADE4-8AF0-48A0-BC83-ADA3A51DE6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417" y="967885"/>
            <a:ext cx="10151165" cy="492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016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/>
          <p:nvPr/>
        </p:nvSpPr>
        <p:spPr>
          <a:xfrm>
            <a:off x="8153846" y="3934076"/>
            <a:ext cx="2540718" cy="1283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pt-BR" sz="3600" b="1" dirty="0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CHARITY </a:t>
            </a:r>
          </a:p>
          <a:p>
            <a:pPr>
              <a:lnSpc>
                <a:spcPct val="90000"/>
              </a:lnSpc>
            </a:pPr>
            <a:r>
              <a:rPr lang="pt-BR" sz="3600" b="1" dirty="0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RADAR</a:t>
            </a:r>
          </a:p>
          <a:p>
            <a:pPr>
              <a:lnSpc>
                <a:spcPct val="90000"/>
              </a:lnSpc>
            </a:pPr>
            <a:endParaRPr lang="pt-BR" dirty="0">
              <a:solidFill>
                <a:schemeClr val="lt1"/>
              </a:solidFill>
            </a:endParaRPr>
          </a:p>
        </p:txBody>
      </p:sp>
      <p:pic>
        <p:nvPicPr>
          <p:cNvPr id="83" name="Google Shape;8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77917" y="2840908"/>
            <a:ext cx="549547" cy="1034443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77916" y="2840908"/>
            <a:ext cx="549547" cy="10344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757725" y="402927"/>
            <a:ext cx="6327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Back - </a:t>
            </a:r>
            <a:r>
              <a:rPr lang="pt-BR" sz="2800" b="1" dirty="0" err="1">
                <a:solidFill>
                  <a:srgbClr val="22A29C"/>
                </a:solidFill>
                <a:latin typeface="Calibri"/>
                <a:cs typeface="Calibri"/>
              </a:rPr>
              <a:t>end</a:t>
            </a:r>
            <a:endParaRPr lang="pt-BR" sz="2800" b="1" dirty="0">
              <a:solidFill>
                <a:srgbClr val="22A29C"/>
              </a:solidFill>
              <a:latin typeface="Calibri"/>
              <a:cs typeface="Calibri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26B1EA2-664F-43D1-9982-C2C0F306D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9638" y="6016487"/>
            <a:ext cx="1482362" cy="67156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16533EB9-0FD4-4613-8771-2DBCBA9DAD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725" y="836525"/>
            <a:ext cx="1657581" cy="551574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8B223A1F-DE2D-4C38-B648-48E92BDBCF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7731" y="836525"/>
            <a:ext cx="5772956" cy="5572903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B71CABA7-8DFA-499F-B8EA-448C1BDAA21E}"/>
              </a:ext>
            </a:extLst>
          </p:cNvPr>
          <p:cNvSpPr/>
          <p:nvPr/>
        </p:nvSpPr>
        <p:spPr>
          <a:xfrm>
            <a:off x="978780" y="2569929"/>
            <a:ext cx="958255" cy="234232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1B2CEBF3-F031-4B0D-85C2-71BFBF57A2C3}"/>
              </a:ext>
            </a:extLst>
          </p:cNvPr>
          <p:cNvSpPr/>
          <p:nvPr/>
        </p:nvSpPr>
        <p:spPr>
          <a:xfrm>
            <a:off x="2857501" y="736600"/>
            <a:ext cx="5968999" cy="5816600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3320F199-5620-4F41-A9FB-6E735117777A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1937035" y="2679700"/>
            <a:ext cx="920466" cy="734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9418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757725" y="402927"/>
            <a:ext cx="6327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Back - </a:t>
            </a:r>
            <a:r>
              <a:rPr lang="pt-BR" sz="2800" b="1" dirty="0" err="1">
                <a:solidFill>
                  <a:srgbClr val="22A29C"/>
                </a:solidFill>
                <a:latin typeface="Calibri"/>
                <a:cs typeface="Calibri"/>
              </a:rPr>
              <a:t>end</a:t>
            </a:r>
            <a:endParaRPr lang="pt-BR" sz="2800" b="1" dirty="0">
              <a:solidFill>
                <a:srgbClr val="22A29C"/>
              </a:solidFill>
              <a:latin typeface="Calibri"/>
              <a:cs typeface="Calibri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26B1EA2-664F-43D1-9982-C2C0F306D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9638" y="6016487"/>
            <a:ext cx="1482362" cy="67156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16533EB9-0FD4-4613-8771-2DBCBA9DAD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725" y="836525"/>
            <a:ext cx="1657581" cy="5515745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B71CABA7-8DFA-499F-B8EA-448C1BDAA21E}"/>
              </a:ext>
            </a:extLst>
          </p:cNvPr>
          <p:cNvSpPr/>
          <p:nvPr/>
        </p:nvSpPr>
        <p:spPr>
          <a:xfrm>
            <a:off x="978780" y="2773129"/>
            <a:ext cx="958255" cy="234232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1B2CEBF3-F031-4B0D-85C2-71BFBF57A2C3}"/>
              </a:ext>
            </a:extLst>
          </p:cNvPr>
          <p:cNvSpPr/>
          <p:nvPr/>
        </p:nvSpPr>
        <p:spPr>
          <a:xfrm>
            <a:off x="2857501" y="1409700"/>
            <a:ext cx="5054599" cy="3543300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3320F199-5620-4F41-A9FB-6E735117777A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1937035" y="2882900"/>
            <a:ext cx="920466" cy="734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3A1D4822-BDBB-4340-B3FD-D5C50E9940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3486" y="1634908"/>
            <a:ext cx="4572638" cy="310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015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757725" y="402927"/>
            <a:ext cx="6327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Back - </a:t>
            </a:r>
            <a:r>
              <a:rPr lang="pt-BR" sz="2800" b="1" dirty="0" err="1">
                <a:solidFill>
                  <a:srgbClr val="22A29C"/>
                </a:solidFill>
                <a:latin typeface="Calibri"/>
                <a:cs typeface="Calibri"/>
              </a:rPr>
              <a:t>end</a:t>
            </a:r>
            <a:endParaRPr lang="pt-BR" sz="2800" b="1" dirty="0">
              <a:solidFill>
                <a:srgbClr val="22A29C"/>
              </a:solidFill>
              <a:latin typeface="Calibri"/>
              <a:cs typeface="Calibri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26B1EA2-664F-43D1-9982-C2C0F306D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9638" y="6016487"/>
            <a:ext cx="1482362" cy="67156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B9DE78ED-B270-4448-8EAA-EFBC394D0F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725" y="1012527"/>
            <a:ext cx="5048955" cy="2295845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D4CF2C82-82DB-4DB9-9A2B-10E12A579E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4186" y="1012527"/>
            <a:ext cx="5890103" cy="3990070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E1F83A6F-82DD-4D75-8D87-AE52711561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60204" y="3385262"/>
            <a:ext cx="2873486" cy="330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321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757725" y="402927"/>
            <a:ext cx="6327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Banco de dados - </a:t>
            </a:r>
            <a:r>
              <a:rPr lang="pt-BR" sz="2800" b="1" dirty="0" err="1">
                <a:solidFill>
                  <a:srgbClr val="22A29C"/>
                </a:solidFill>
                <a:latin typeface="Calibri"/>
                <a:cs typeface="Calibri"/>
              </a:rPr>
              <a:t>Mysql</a:t>
            </a:r>
            <a:endParaRPr lang="pt-BR" sz="2800" b="1" dirty="0">
              <a:solidFill>
                <a:srgbClr val="22A29C"/>
              </a:solidFill>
              <a:latin typeface="Calibri"/>
              <a:cs typeface="Calibri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26B1EA2-664F-43D1-9982-C2C0F306D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9638" y="6016487"/>
            <a:ext cx="1482362" cy="67156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4BBA54B6-A4A7-47E5-9C05-31206E076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8805" y="5008181"/>
            <a:ext cx="2848974" cy="1679873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3C152504-710F-4DBA-9F49-323AD4CE69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508" y="926355"/>
            <a:ext cx="4123157" cy="250264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000FC327-1E6C-45F5-B9D5-8A2C737076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26261" y="910926"/>
            <a:ext cx="3992447" cy="5735249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CFDB454F-0712-41D5-935D-AEA75F7E38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3292" y="3619495"/>
            <a:ext cx="4107590" cy="3057538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31FBB26A-D450-4B41-BC4E-7D08C92DC54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04443" y="2774982"/>
            <a:ext cx="1590897" cy="1076475"/>
          </a:xfrm>
          <a:prstGeom prst="rect">
            <a:avLst/>
          </a:prstGeom>
        </p:spPr>
      </p:pic>
      <p:sp>
        <p:nvSpPr>
          <p:cNvPr id="21" name="Retângulo 20">
            <a:extLst>
              <a:ext uri="{FF2B5EF4-FFF2-40B4-BE49-F238E27FC236}">
                <a16:creationId xmlns:a16="http://schemas.microsoft.com/office/drawing/2014/main" id="{D8137761-255A-43A5-90D6-453F91BD33C0}"/>
              </a:ext>
            </a:extLst>
          </p:cNvPr>
          <p:cNvSpPr/>
          <p:nvPr/>
        </p:nvSpPr>
        <p:spPr>
          <a:xfrm>
            <a:off x="765508" y="910926"/>
            <a:ext cx="4115374" cy="2502645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80C50673-95C9-469B-B884-394F2FD73E9B}"/>
              </a:ext>
            </a:extLst>
          </p:cNvPr>
          <p:cNvSpPr/>
          <p:nvPr/>
        </p:nvSpPr>
        <p:spPr>
          <a:xfrm>
            <a:off x="773291" y="3588637"/>
            <a:ext cx="4115374" cy="3057538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E5EE6B57-132B-40A5-90D7-5A21B2128FF0}"/>
              </a:ext>
            </a:extLst>
          </p:cNvPr>
          <p:cNvSpPr/>
          <p:nvPr/>
        </p:nvSpPr>
        <p:spPr>
          <a:xfrm>
            <a:off x="7426262" y="926027"/>
            <a:ext cx="4008014" cy="5720148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5" name="Conector de Seta Reta 24">
            <a:extLst>
              <a:ext uri="{FF2B5EF4-FFF2-40B4-BE49-F238E27FC236}">
                <a16:creationId xmlns:a16="http://schemas.microsoft.com/office/drawing/2014/main" id="{0D982321-4D08-4779-BA68-0B5AA94AA34D}"/>
              </a:ext>
            </a:extLst>
          </p:cNvPr>
          <p:cNvCxnSpPr>
            <a:cxnSpLocks/>
          </p:cNvCxnSpPr>
          <p:nvPr/>
        </p:nvCxnSpPr>
        <p:spPr>
          <a:xfrm>
            <a:off x="6553200" y="3530492"/>
            <a:ext cx="873062" cy="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240D2AE3-42CE-441A-BA6A-BE0CF4342179}"/>
              </a:ext>
            </a:extLst>
          </p:cNvPr>
          <p:cNvCxnSpPr>
            <a:cxnSpLocks/>
          </p:cNvCxnSpPr>
          <p:nvPr/>
        </p:nvCxnSpPr>
        <p:spPr>
          <a:xfrm flipH="1">
            <a:off x="4863803" y="3305503"/>
            <a:ext cx="66611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Conector de Seta Reta 29">
            <a:extLst>
              <a:ext uri="{FF2B5EF4-FFF2-40B4-BE49-F238E27FC236}">
                <a16:creationId xmlns:a16="http://schemas.microsoft.com/office/drawing/2014/main" id="{AED2AD80-134A-44D1-8401-81F9353487BB}"/>
              </a:ext>
            </a:extLst>
          </p:cNvPr>
          <p:cNvCxnSpPr>
            <a:cxnSpLocks/>
          </p:cNvCxnSpPr>
          <p:nvPr/>
        </p:nvCxnSpPr>
        <p:spPr>
          <a:xfrm flipH="1">
            <a:off x="4888665" y="3727750"/>
            <a:ext cx="66611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3396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757725" y="402927"/>
            <a:ext cx="6327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Banco de dados - </a:t>
            </a:r>
            <a:r>
              <a:rPr lang="pt-BR" sz="2800" b="1" dirty="0" err="1">
                <a:solidFill>
                  <a:srgbClr val="22A29C"/>
                </a:solidFill>
                <a:latin typeface="Calibri"/>
                <a:cs typeface="Calibri"/>
              </a:rPr>
              <a:t>Mysql</a:t>
            </a:r>
            <a:endParaRPr lang="pt-BR" sz="2800" b="1" dirty="0">
              <a:solidFill>
                <a:srgbClr val="22A29C"/>
              </a:solidFill>
              <a:latin typeface="Calibri"/>
              <a:cs typeface="Calibri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26B1EA2-664F-43D1-9982-C2C0F306D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9638" y="6016487"/>
            <a:ext cx="1482362" cy="67156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4BBA54B6-A4A7-47E5-9C05-31206E076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551" y="2589063"/>
            <a:ext cx="2848974" cy="1679873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313D43E0-DA59-4EF4-85E5-0F1548FEEB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6209" y="1161676"/>
            <a:ext cx="5763429" cy="233395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81447A44-5B90-4D81-9A07-0ACCD07418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46208" y="3943479"/>
            <a:ext cx="5763429" cy="1752845"/>
          </a:xfrm>
          <a:prstGeom prst="rect">
            <a:avLst/>
          </a:prstGeom>
        </p:spPr>
      </p:pic>
      <p:sp>
        <p:nvSpPr>
          <p:cNvPr id="22" name="Retângulo 21">
            <a:extLst>
              <a:ext uri="{FF2B5EF4-FFF2-40B4-BE49-F238E27FC236}">
                <a16:creationId xmlns:a16="http://schemas.microsoft.com/office/drawing/2014/main" id="{72BF5E72-849C-44AC-A2A5-5D5A8BB7B476}"/>
              </a:ext>
            </a:extLst>
          </p:cNvPr>
          <p:cNvSpPr/>
          <p:nvPr/>
        </p:nvSpPr>
        <p:spPr>
          <a:xfrm>
            <a:off x="1072550" y="2589063"/>
            <a:ext cx="2848973" cy="1679873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83D786E0-FA14-4C21-B2C5-633001CF0C2D}"/>
              </a:ext>
            </a:extLst>
          </p:cNvPr>
          <p:cNvSpPr/>
          <p:nvPr/>
        </p:nvSpPr>
        <p:spPr>
          <a:xfrm>
            <a:off x="4946207" y="1134539"/>
            <a:ext cx="5763429" cy="2361088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8D79C552-1C33-4241-A45D-7672B5D9A202}"/>
              </a:ext>
            </a:extLst>
          </p:cNvPr>
          <p:cNvSpPr/>
          <p:nvPr/>
        </p:nvSpPr>
        <p:spPr>
          <a:xfrm>
            <a:off x="4946206" y="3941618"/>
            <a:ext cx="5763429" cy="1781843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Conector de Seta Reta 30">
            <a:extLst>
              <a:ext uri="{FF2B5EF4-FFF2-40B4-BE49-F238E27FC236}">
                <a16:creationId xmlns:a16="http://schemas.microsoft.com/office/drawing/2014/main" id="{009A90D9-E7C4-442A-94D0-2D6E2743B265}"/>
              </a:ext>
            </a:extLst>
          </p:cNvPr>
          <p:cNvCxnSpPr>
            <a:cxnSpLocks/>
          </p:cNvCxnSpPr>
          <p:nvPr/>
        </p:nvCxnSpPr>
        <p:spPr>
          <a:xfrm flipV="1">
            <a:off x="2060505" y="2477072"/>
            <a:ext cx="2885700" cy="94235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Conector de Seta Reta 31">
            <a:extLst>
              <a:ext uri="{FF2B5EF4-FFF2-40B4-BE49-F238E27FC236}">
                <a16:creationId xmlns:a16="http://schemas.microsoft.com/office/drawing/2014/main" id="{BDBD9D1E-AA8A-4347-BAA4-64ED5F101C63}"/>
              </a:ext>
            </a:extLst>
          </p:cNvPr>
          <p:cNvCxnSpPr>
            <a:cxnSpLocks/>
          </p:cNvCxnSpPr>
          <p:nvPr/>
        </p:nvCxnSpPr>
        <p:spPr>
          <a:xfrm>
            <a:off x="2060505" y="3624528"/>
            <a:ext cx="2885700" cy="137143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164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757725" y="402927"/>
            <a:ext cx="6327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Conclusão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4CD6262-E7E7-4675-81ED-47A8AC6F6C79}"/>
              </a:ext>
            </a:extLst>
          </p:cNvPr>
          <p:cNvSpPr txBox="1"/>
          <p:nvPr/>
        </p:nvSpPr>
        <p:spPr>
          <a:xfrm>
            <a:off x="757725" y="2271484"/>
            <a:ext cx="11235492" cy="1006429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Char char="•"/>
            </a:pPr>
            <a:r>
              <a:rPr lang="pt-BR" sz="2400" dirty="0"/>
              <a:t>Com este projeto Esperamos desenvolver e entregar mais que um trabalho (já que tentaremos manter o site no ar e o divulgar) e sim algo que possa ser utilizado pela comunidade e para o auxilio da mesma. </a:t>
            </a:r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26B1EA2-664F-43D1-9982-C2C0F306D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9638" y="6016487"/>
            <a:ext cx="1482362" cy="671567"/>
          </a:xfrm>
          <a:prstGeom prst="rect">
            <a:avLst/>
          </a:prstGeom>
        </p:spPr>
      </p:pic>
      <p:pic>
        <p:nvPicPr>
          <p:cNvPr id="2050" name="Picture 2" descr="Linha Preta ícone Para a Geração, a Conclusão E a Opinião Da Ideia  Ilustração do Vetor - Ilustração de forma, logotipo: 153344327">
            <a:extLst>
              <a:ext uri="{FF2B5EF4-FFF2-40B4-BE49-F238E27FC236}">
                <a16:creationId xmlns:a16="http://schemas.microsoft.com/office/drawing/2014/main" id="{AC2D1EC0-C63F-446F-B7F5-C860B37FF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4437" y="3682656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4780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/>
        </p:nvSpPr>
        <p:spPr>
          <a:xfrm>
            <a:off x="757725" y="402927"/>
            <a:ext cx="6327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>
                <a:solidFill>
                  <a:srgbClr val="22A29C"/>
                </a:solidFill>
                <a:latin typeface="Calibri"/>
                <a:ea typeface="Calibri"/>
                <a:cs typeface="Calibri"/>
                <a:sym typeface="Calibri"/>
              </a:rPr>
              <a:t>DÚVIDAS?</a:t>
            </a:r>
            <a:endParaRPr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5" name="Google Shape;95;p24" descr="Resultado de imagem para DUVIDA vetor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5638" y="1750763"/>
            <a:ext cx="2360725" cy="335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9241D436-AC2C-4A22-8454-693C26ABA1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9638" y="6016487"/>
            <a:ext cx="1482362" cy="67156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77917" y="2840908"/>
            <a:ext cx="549547" cy="10344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77916" y="2840908"/>
            <a:ext cx="549547" cy="1034442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5"/>
          <p:cNvSpPr txBox="1"/>
          <p:nvPr/>
        </p:nvSpPr>
        <p:spPr>
          <a:xfrm>
            <a:off x="691400" y="6054475"/>
            <a:ext cx="9777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Material Elaborado pelos professores: Diego Augusto de Faria Barros,  João Paulo Coelho Furtado e Rafaela Priscila Cruz Moreira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6" name="Rectangle 178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Google Shape;89;p23"/>
          <p:cNvSpPr txBox="1"/>
          <p:nvPr/>
        </p:nvSpPr>
        <p:spPr>
          <a:xfrm>
            <a:off x="6412091" y="501651"/>
            <a:ext cx="4395340" cy="1716255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pt-BR" sz="5600" b="1" kern="1200" dirty="0">
                <a:solidFill>
                  <a:srgbClr val="22A29C"/>
                </a:solidFill>
                <a:latin typeface="Calibri"/>
                <a:ea typeface="+mj-ea"/>
                <a:cs typeface="Calibri"/>
              </a:rPr>
              <a:t>Introdução ao conceito</a:t>
            </a:r>
          </a:p>
        </p:txBody>
      </p:sp>
      <p:sp>
        <p:nvSpPr>
          <p:cNvPr id="177" name="Rectangle 180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F8C68D5-FEE7-40C8-95BC-D705D05D8704}"/>
              </a:ext>
            </a:extLst>
          </p:cNvPr>
          <p:cNvSpPr txBox="1"/>
          <p:nvPr/>
        </p:nvSpPr>
        <p:spPr>
          <a:xfrm>
            <a:off x="6392583" y="2645922"/>
            <a:ext cx="4434721" cy="371042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kern="1200" dirty="0">
              <a:solidFill>
                <a:schemeClr val="tx1">
                  <a:alpha val="80000"/>
                </a:schemeClr>
              </a:solidFill>
              <a:latin typeface="+mn-lt"/>
              <a:ea typeface="+mn-ea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kern="1200" dirty="0">
              <a:solidFill>
                <a:schemeClr val="tx1">
                  <a:alpha val="80000"/>
                </a:schemeClr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m 6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75FF0C86-023A-42D1-A911-B0B61CAB3B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51" y="596003"/>
            <a:ext cx="6481314" cy="5565352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1A0A4D31-8F59-45EB-ACA3-032F465C2C72}"/>
              </a:ext>
            </a:extLst>
          </p:cNvPr>
          <p:cNvSpPr txBox="1"/>
          <p:nvPr/>
        </p:nvSpPr>
        <p:spPr>
          <a:xfrm>
            <a:off x="6392174" y="2797834"/>
            <a:ext cx="5647426" cy="71096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pt-BR" sz="2400" dirty="0"/>
          </a:p>
          <a:p>
            <a:pPr marL="342900" indent="-342900">
              <a:buFont typeface="Arial,Sans-Serif"/>
              <a:buChar char="•"/>
            </a:pPr>
            <a:endParaRPr lang="pt-BR" sz="2400" dirty="0"/>
          </a:p>
          <a:p>
            <a:pPr marL="342900" indent="-342900">
              <a:buFont typeface="Arial,Sans-Serif"/>
              <a:buChar char="•"/>
            </a:pPr>
            <a:r>
              <a:rPr lang="pt-BR" sz="2400" dirty="0"/>
              <a:t>Objetivo e motivo de criação;</a:t>
            </a:r>
          </a:p>
          <a:p>
            <a:pPr marL="342900" indent="-342900">
              <a:buFont typeface="Arial,Sans-Serif"/>
              <a:buChar char="•"/>
            </a:pPr>
            <a:endParaRPr lang="pt-BR" sz="2400" dirty="0"/>
          </a:p>
          <a:p>
            <a:pPr marL="342900" indent="-342900">
              <a:buFont typeface="Arial,Sans-Serif"/>
              <a:buChar char="•"/>
            </a:pPr>
            <a:r>
              <a:rPr lang="pt-BR" sz="2400" dirty="0"/>
              <a:t>Back-</a:t>
            </a:r>
            <a:r>
              <a:rPr lang="pt-BR" sz="2400" dirty="0" err="1"/>
              <a:t>end</a:t>
            </a:r>
            <a:r>
              <a:rPr lang="pt-BR" sz="2400" dirty="0"/>
              <a:t> e Front-</a:t>
            </a:r>
            <a:r>
              <a:rPr lang="pt-BR" sz="2400" dirty="0" err="1"/>
              <a:t>end</a:t>
            </a:r>
            <a:r>
              <a:rPr lang="pt-BR" sz="2400" dirty="0"/>
              <a:t>;</a:t>
            </a:r>
          </a:p>
          <a:p>
            <a:pPr marL="342900" indent="-342900">
              <a:buFont typeface="Arial,Sans-Serif"/>
              <a:buChar char="•"/>
            </a:pPr>
            <a:endParaRPr lang="pt-BR" sz="2400" dirty="0"/>
          </a:p>
          <a:p>
            <a:pPr marL="342900" indent="-342900">
              <a:buFont typeface="Arial,Sans-Serif"/>
              <a:buChar char="•"/>
            </a:pPr>
            <a:r>
              <a:rPr lang="pt-BR" sz="2400" dirty="0"/>
              <a:t>Caridade e problemas.</a:t>
            </a:r>
          </a:p>
          <a:p>
            <a:pPr marL="342900" indent="-342900">
              <a:buFont typeface="Arial,Sans-Serif"/>
              <a:buChar char="•"/>
            </a:pPr>
            <a:endParaRPr lang="pt-BR" sz="2400" dirty="0"/>
          </a:p>
          <a:p>
            <a:endParaRPr lang="pt-BR" sz="2400" dirty="0"/>
          </a:p>
          <a:p>
            <a:pPr marL="342900" indent="-342900">
              <a:buFont typeface="Arial,Sans-Serif"/>
              <a:buChar char="•"/>
            </a:pPr>
            <a:endParaRPr lang="pt-BR" sz="2400" dirty="0"/>
          </a:p>
          <a:p>
            <a:pPr marL="342900" indent="-342900">
              <a:buFont typeface="Arial,Sans-Serif"/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66C43FAB-A069-4275-A81D-8287E31225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70576" y="5798655"/>
            <a:ext cx="1963186" cy="88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09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757725" y="402927"/>
            <a:ext cx="6327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 Escalação da equipe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9DA75F7-C624-43B9-BD62-83B6C5233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8528" y="6109252"/>
            <a:ext cx="1102089" cy="499289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127A212-E06D-4974-B212-E6EC37D50B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8882" y="1012527"/>
            <a:ext cx="9674235" cy="5442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19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757725" y="402927"/>
            <a:ext cx="6327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 Equipe e Projeto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4CD6262-E7E7-4675-81ED-47A8AC6F6C79}"/>
              </a:ext>
            </a:extLst>
          </p:cNvPr>
          <p:cNvSpPr txBox="1"/>
          <p:nvPr/>
        </p:nvSpPr>
        <p:spPr>
          <a:xfrm>
            <a:off x="7085325" y="1012527"/>
            <a:ext cx="3979652" cy="141269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400" dirty="0"/>
              <a:t> Empresa:</a:t>
            </a:r>
          </a:p>
          <a:p>
            <a:pPr algn="ctr"/>
            <a:r>
              <a:rPr lang="pt-BR" sz="2400" dirty="0"/>
              <a:t> </a:t>
            </a:r>
          </a:p>
          <a:p>
            <a:pPr marL="342900" indent="-342900">
              <a:buChar char="•"/>
            </a:pPr>
            <a:r>
              <a:rPr lang="pt-BR" sz="2400" dirty="0"/>
              <a:t>Criada em 2022;</a:t>
            </a:r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r>
              <a:rPr lang="pt-BR" sz="2400" dirty="0"/>
              <a:t>Voltada no desenvolvimento  projetos sociais;</a:t>
            </a:r>
          </a:p>
          <a:p>
            <a:pPr marL="342900" indent="-342900">
              <a:buChar char="•"/>
            </a:pPr>
            <a:endParaRPr lang="pt-BR" sz="2400" dirty="0"/>
          </a:p>
          <a:p>
            <a:pPr algn="ctr"/>
            <a:r>
              <a:rPr lang="pt-BR" sz="2400" dirty="0"/>
              <a:t> 	Projeto:</a:t>
            </a:r>
          </a:p>
          <a:p>
            <a:pPr algn="ctr"/>
            <a:endParaRPr lang="pt-BR" sz="2400" dirty="0"/>
          </a:p>
          <a:p>
            <a:pPr marL="342900" indent="-342900">
              <a:buChar char="•"/>
            </a:pPr>
            <a:r>
              <a:rPr lang="pt-BR" sz="2400" dirty="0"/>
              <a:t>Projeto voltado para organização que promovem atos e ou doações de caridade</a:t>
            </a:r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E8B010A-32A7-432A-86C3-5467C35194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9638" y="6016487"/>
            <a:ext cx="1482362" cy="67156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10FED637-1C1D-4517-84F4-F13B1D150E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291" y="2113721"/>
            <a:ext cx="6801034" cy="3081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039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757725" y="402927"/>
            <a:ext cx="6327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 Equipe e Projeto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4CD6262-E7E7-4675-81ED-47A8AC6F6C79}"/>
              </a:ext>
            </a:extLst>
          </p:cNvPr>
          <p:cNvSpPr txBox="1"/>
          <p:nvPr/>
        </p:nvSpPr>
        <p:spPr>
          <a:xfrm>
            <a:off x="7085325" y="1012527"/>
            <a:ext cx="3979652" cy="148656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Char char="•"/>
            </a:pPr>
            <a:r>
              <a:rPr lang="pt-BR" sz="2400" dirty="0"/>
              <a:t>Facilitar os meios de ajuda social na região ; </a:t>
            </a:r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r>
              <a:rPr lang="pt-BR" sz="2400" dirty="0"/>
              <a:t>Consiste no ambiente web que </a:t>
            </a:r>
            <a:r>
              <a:rPr lang="pt-BR" sz="2400" dirty="0" err="1"/>
              <a:t>sera</a:t>
            </a:r>
            <a:r>
              <a:rPr lang="pt-BR" sz="2400" dirty="0"/>
              <a:t> feito com dois meios para uso;</a:t>
            </a:r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r>
              <a:rPr lang="pt-BR" sz="2400" dirty="0"/>
              <a:t>Registrar eventos e/ou ações de caridade (doações: alimentos, vestuário, brinquedos, </a:t>
            </a:r>
            <a:r>
              <a:rPr lang="pt-BR" sz="2400" dirty="0" err="1"/>
              <a:t>etc</a:t>
            </a:r>
            <a:r>
              <a:rPr lang="pt-BR" sz="2400" dirty="0"/>
              <a:t>);</a:t>
            </a:r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r>
              <a:rPr lang="pt-BR" sz="2400" dirty="0"/>
              <a:t>Mostruário para o usuário final.</a:t>
            </a:r>
          </a:p>
          <a:p>
            <a:pPr algn="ctr"/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717666A-7568-4EB3-AD69-761D707C1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9638" y="6016487"/>
            <a:ext cx="1482362" cy="67156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2B21FA07-B0CB-4D08-8C78-C75FACCCAE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291" y="2113721"/>
            <a:ext cx="6801034" cy="3081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618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757725" y="402927"/>
            <a:ext cx="6327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Idealização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4CD6262-E7E7-4675-81ED-47A8AC6F6C79}"/>
              </a:ext>
            </a:extLst>
          </p:cNvPr>
          <p:cNvSpPr txBox="1"/>
          <p:nvPr/>
        </p:nvSpPr>
        <p:spPr>
          <a:xfrm>
            <a:off x="942374" y="2568839"/>
            <a:ext cx="10307252" cy="104336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Char char="•"/>
            </a:pPr>
            <a:r>
              <a:rPr lang="pt-BR" sz="2400" dirty="0"/>
              <a:t>O pai de um dos integrantes já contribuía com questões de caridade e relatou dificuldades para promover as mesmas. Sendo assim, pensamos em tentar dar mais visibilidade a essas causas, por consequência mais facilidade de divulgação para elas.</a:t>
            </a:r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E59155F-69CD-445F-885A-87FCB50353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9638" y="6016487"/>
            <a:ext cx="1482362" cy="671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503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757725" y="402927"/>
            <a:ext cx="6327600" cy="437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Etapas</a:t>
            </a:r>
            <a:endParaRPr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717666A-7568-4EB3-AD69-761D707C1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9638" y="6016487"/>
            <a:ext cx="1482362" cy="671567"/>
          </a:xfrm>
          <a:prstGeom prst="rect">
            <a:avLst/>
          </a:prstGeom>
        </p:spPr>
      </p:pic>
      <p:pic>
        <p:nvPicPr>
          <p:cNvPr id="2" name="Picture 2" descr="Etapas do Projeto Escola de App A etapa de exploração inicial é... |  Download Scientific Diagram">
            <a:extLst>
              <a:ext uri="{FF2B5EF4-FFF2-40B4-BE49-F238E27FC236}">
                <a16:creationId xmlns:a16="http://schemas.microsoft.com/office/drawing/2014/main" id="{5B620E6E-5DA7-4068-B4D3-F6967D502F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3955" y="623844"/>
            <a:ext cx="6884090" cy="5831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9FD5E6F1-C3F9-4333-9B2B-644D1269A245}"/>
              </a:ext>
            </a:extLst>
          </p:cNvPr>
          <p:cNvCxnSpPr>
            <a:cxnSpLocks/>
          </p:cNvCxnSpPr>
          <p:nvPr/>
        </p:nvCxnSpPr>
        <p:spPr>
          <a:xfrm flipH="1">
            <a:off x="1842052" y="1470991"/>
            <a:ext cx="136497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Conector de Seta Reta 22">
            <a:extLst>
              <a:ext uri="{FF2B5EF4-FFF2-40B4-BE49-F238E27FC236}">
                <a16:creationId xmlns:a16="http://schemas.microsoft.com/office/drawing/2014/main" id="{F8ED559C-EC52-4D38-8A38-FDAEA8BEA380}"/>
              </a:ext>
            </a:extLst>
          </p:cNvPr>
          <p:cNvCxnSpPr>
            <a:cxnSpLocks/>
          </p:cNvCxnSpPr>
          <p:nvPr/>
        </p:nvCxnSpPr>
        <p:spPr>
          <a:xfrm flipH="1">
            <a:off x="1842052" y="3409121"/>
            <a:ext cx="136497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Conector de Seta Reta 24">
            <a:extLst>
              <a:ext uri="{FF2B5EF4-FFF2-40B4-BE49-F238E27FC236}">
                <a16:creationId xmlns:a16="http://schemas.microsoft.com/office/drawing/2014/main" id="{15EEC9B1-14AA-4EE4-801C-7B584858933C}"/>
              </a:ext>
            </a:extLst>
          </p:cNvPr>
          <p:cNvCxnSpPr>
            <a:cxnSpLocks/>
          </p:cNvCxnSpPr>
          <p:nvPr/>
        </p:nvCxnSpPr>
        <p:spPr>
          <a:xfrm>
            <a:off x="8925339" y="5165034"/>
            <a:ext cx="104029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Conector de Seta Reta 28">
            <a:extLst>
              <a:ext uri="{FF2B5EF4-FFF2-40B4-BE49-F238E27FC236}">
                <a16:creationId xmlns:a16="http://schemas.microsoft.com/office/drawing/2014/main" id="{8BBB6590-CDCB-48D6-BB49-E3FF82FFAB53}"/>
              </a:ext>
            </a:extLst>
          </p:cNvPr>
          <p:cNvCxnSpPr>
            <a:cxnSpLocks/>
          </p:cNvCxnSpPr>
          <p:nvPr/>
        </p:nvCxnSpPr>
        <p:spPr>
          <a:xfrm flipH="1">
            <a:off x="1842052" y="5390321"/>
            <a:ext cx="170953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Conector de Seta Reta 35">
            <a:extLst>
              <a:ext uri="{FF2B5EF4-FFF2-40B4-BE49-F238E27FC236}">
                <a16:creationId xmlns:a16="http://schemas.microsoft.com/office/drawing/2014/main" id="{FD7EE39B-DD9A-4673-B1DC-A5E467E1B093}"/>
              </a:ext>
            </a:extLst>
          </p:cNvPr>
          <p:cNvCxnSpPr>
            <a:cxnSpLocks/>
          </p:cNvCxnSpPr>
          <p:nvPr/>
        </p:nvCxnSpPr>
        <p:spPr>
          <a:xfrm>
            <a:off x="7845287" y="3596906"/>
            <a:ext cx="212034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1" name="Imagem 20">
            <a:extLst>
              <a:ext uri="{FF2B5EF4-FFF2-40B4-BE49-F238E27FC236}">
                <a16:creationId xmlns:a16="http://schemas.microsoft.com/office/drawing/2014/main" id="{E24BD408-C94A-44B0-866D-4BF97FC0D4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6644" y="1435789"/>
            <a:ext cx="1235144" cy="652718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846389CD-148A-4B3C-8B3B-4BD968D1C7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1204" y="2557760"/>
            <a:ext cx="1171575" cy="619125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32A6D8C9-21DE-4311-8403-669878E335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1582" y="3671390"/>
            <a:ext cx="1895061" cy="728331"/>
          </a:xfrm>
          <a:prstGeom prst="rect">
            <a:avLst/>
          </a:prstGeom>
        </p:spPr>
      </p:pic>
      <p:pic>
        <p:nvPicPr>
          <p:cNvPr id="43" name="Imagem 42">
            <a:extLst>
              <a:ext uri="{FF2B5EF4-FFF2-40B4-BE49-F238E27FC236}">
                <a16:creationId xmlns:a16="http://schemas.microsoft.com/office/drawing/2014/main" id="{ECC5865C-BC5D-41A9-A8CF-E6E1D60B9D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4820626">
            <a:off x="3499220" y="3769276"/>
            <a:ext cx="1819615" cy="916863"/>
          </a:xfrm>
          <a:prstGeom prst="rect">
            <a:avLst/>
          </a:prstGeom>
        </p:spPr>
      </p:pic>
      <p:pic>
        <p:nvPicPr>
          <p:cNvPr id="44" name="Imagem 43">
            <a:extLst>
              <a:ext uri="{FF2B5EF4-FFF2-40B4-BE49-F238E27FC236}">
                <a16:creationId xmlns:a16="http://schemas.microsoft.com/office/drawing/2014/main" id="{F052D6E7-A760-4D7F-B88B-42E22AF52A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3324" y="733495"/>
            <a:ext cx="1510745" cy="327351"/>
          </a:xfrm>
          <a:prstGeom prst="rect">
            <a:avLst/>
          </a:prstGeom>
        </p:spPr>
      </p:pic>
      <p:pic>
        <p:nvPicPr>
          <p:cNvPr id="45" name="Imagem 44">
            <a:extLst>
              <a:ext uri="{FF2B5EF4-FFF2-40B4-BE49-F238E27FC236}">
                <a16:creationId xmlns:a16="http://schemas.microsoft.com/office/drawing/2014/main" id="{BD938CBF-234D-4D4E-83EF-7F09518FC8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7026" y="5747459"/>
            <a:ext cx="1895061" cy="551803"/>
          </a:xfrm>
          <a:prstGeom prst="rect">
            <a:avLst/>
          </a:prstGeom>
        </p:spPr>
      </p:pic>
      <p:pic>
        <p:nvPicPr>
          <p:cNvPr id="46" name="Imagem 45">
            <a:extLst>
              <a:ext uri="{FF2B5EF4-FFF2-40B4-BE49-F238E27FC236}">
                <a16:creationId xmlns:a16="http://schemas.microsoft.com/office/drawing/2014/main" id="{B1A35CEE-E84C-43BD-9085-E717F717A6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1906" y="5930932"/>
            <a:ext cx="1895061" cy="437002"/>
          </a:xfrm>
          <a:prstGeom prst="rect">
            <a:avLst/>
          </a:prstGeom>
        </p:spPr>
      </p:pic>
      <p:pic>
        <p:nvPicPr>
          <p:cNvPr id="47" name="Imagem 46">
            <a:extLst>
              <a:ext uri="{FF2B5EF4-FFF2-40B4-BE49-F238E27FC236}">
                <a16:creationId xmlns:a16="http://schemas.microsoft.com/office/drawing/2014/main" id="{C4643689-C433-4901-83C5-A09C22AD17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6967" y="5505825"/>
            <a:ext cx="1895061" cy="728331"/>
          </a:xfrm>
          <a:prstGeom prst="rect">
            <a:avLst/>
          </a:prstGeom>
        </p:spPr>
      </p:pic>
      <p:cxnSp>
        <p:nvCxnSpPr>
          <p:cNvPr id="51" name="Conector de Seta Reta 50">
            <a:extLst>
              <a:ext uri="{FF2B5EF4-FFF2-40B4-BE49-F238E27FC236}">
                <a16:creationId xmlns:a16="http://schemas.microsoft.com/office/drawing/2014/main" id="{867156BD-E3EF-456C-A81D-01D0A6CBCFF1}"/>
              </a:ext>
            </a:extLst>
          </p:cNvPr>
          <p:cNvCxnSpPr>
            <a:cxnSpLocks/>
          </p:cNvCxnSpPr>
          <p:nvPr/>
        </p:nvCxnSpPr>
        <p:spPr>
          <a:xfrm>
            <a:off x="6364149" y="1060846"/>
            <a:ext cx="360148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2" name="Conector de Seta Reta 51">
            <a:extLst>
              <a:ext uri="{FF2B5EF4-FFF2-40B4-BE49-F238E27FC236}">
                <a16:creationId xmlns:a16="http://schemas.microsoft.com/office/drawing/2014/main" id="{D0CF720F-0DB6-40BB-8ED5-CB2FBF26F007}"/>
              </a:ext>
            </a:extLst>
          </p:cNvPr>
          <p:cNvCxnSpPr>
            <a:cxnSpLocks/>
          </p:cNvCxnSpPr>
          <p:nvPr/>
        </p:nvCxnSpPr>
        <p:spPr>
          <a:xfrm>
            <a:off x="6589436" y="5608720"/>
            <a:ext cx="100190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5" name="Rectangle 4">
            <a:extLst>
              <a:ext uri="{FF2B5EF4-FFF2-40B4-BE49-F238E27FC236}">
                <a16:creationId xmlns:a16="http://schemas.microsoft.com/office/drawing/2014/main" id="{8C4CDBBB-20C4-42E3-94CF-EF6E47C789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09063" y="1120276"/>
            <a:ext cx="37293388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C706F56E-D1A0-4BF8-8FE3-DCC4620E4C38}"/>
              </a:ext>
            </a:extLst>
          </p:cNvPr>
          <p:cNvSpPr txBox="1"/>
          <p:nvPr/>
        </p:nvSpPr>
        <p:spPr>
          <a:xfrm>
            <a:off x="8925339" y="3296658"/>
            <a:ext cx="12415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23</a:t>
            </a:r>
            <a:r>
              <a:rPr lang="pt-BR" sz="1400" dirty="0"/>
              <a:t>/05/22</a:t>
            </a:r>
          </a:p>
          <a:p>
            <a:endParaRPr lang="pt-BR" dirty="0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417F7392-EC58-4DA1-85EE-84B1D8E56886}"/>
              </a:ext>
            </a:extLst>
          </p:cNvPr>
          <p:cNvSpPr txBox="1"/>
          <p:nvPr/>
        </p:nvSpPr>
        <p:spPr>
          <a:xfrm>
            <a:off x="2178055" y="3134982"/>
            <a:ext cx="1241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16/05/22</a:t>
            </a: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17503744-53C1-4CA3-9987-EF6C78354FD0}"/>
              </a:ext>
            </a:extLst>
          </p:cNvPr>
          <p:cNvSpPr txBox="1"/>
          <p:nvPr/>
        </p:nvSpPr>
        <p:spPr>
          <a:xfrm>
            <a:off x="2175434" y="5117217"/>
            <a:ext cx="1241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26/05/22</a:t>
            </a:r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635D59B1-14AF-43FD-A0DA-2FDC24C02AFC}"/>
              </a:ext>
            </a:extLst>
          </p:cNvPr>
          <p:cNvSpPr txBox="1"/>
          <p:nvPr/>
        </p:nvSpPr>
        <p:spPr>
          <a:xfrm>
            <a:off x="6589436" y="786653"/>
            <a:ext cx="1241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05/05/22</a:t>
            </a:r>
          </a:p>
        </p:txBody>
      </p: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2A56387B-59BC-4A26-9BF1-7B038299F66A}"/>
              </a:ext>
            </a:extLst>
          </p:cNvPr>
          <p:cNvSpPr txBox="1"/>
          <p:nvPr/>
        </p:nvSpPr>
        <p:spPr>
          <a:xfrm>
            <a:off x="8917269" y="4851428"/>
            <a:ext cx="1241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19/06/22</a:t>
            </a:r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2501D1D9-6AD6-48DA-A24E-6C5506321067}"/>
              </a:ext>
            </a:extLst>
          </p:cNvPr>
          <p:cNvSpPr txBox="1"/>
          <p:nvPr/>
        </p:nvSpPr>
        <p:spPr>
          <a:xfrm>
            <a:off x="2175434" y="1180208"/>
            <a:ext cx="1241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29/04/22</a:t>
            </a:r>
          </a:p>
        </p:txBody>
      </p: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AABBA59A-EA84-4B56-AC62-012C2D499A1A}"/>
              </a:ext>
            </a:extLst>
          </p:cNvPr>
          <p:cNvSpPr txBox="1"/>
          <p:nvPr/>
        </p:nvSpPr>
        <p:spPr>
          <a:xfrm>
            <a:off x="6682083" y="5300943"/>
            <a:ext cx="1241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30/05/22</a:t>
            </a:r>
          </a:p>
        </p:txBody>
      </p:sp>
      <p:sp>
        <p:nvSpPr>
          <p:cNvPr id="66" name="CaixaDeTexto 65">
            <a:extLst>
              <a:ext uri="{FF2B5EF4-FFF2-40B4-BE49-F238E27FC236}">
                <a16:creationId xmlns:a16="http://schemas.microsoft.com/office/drawing/2014/main" id="{994A804E-E01F-4EC9-A871-BAA8276E5489}"/>
              </a:ext>
            </a:extLst>
          </p:cNvPr>
          <p:cNvSpPr txBox="1"/>
          <p:nvPr/>
        </p:nvSpPr>
        <p:spPr>
          <a:xfrm>
            <a:off x="263698" y="1251123"/>
            <a:ext cx="1987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dirty="0"/>
              <a:t>Apresentação</a:t>
            </a:r>
          </a:p>
        </p:txBody>
      </p: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BB6B8F85-DEA5-48D6-A03C-746E46FE0FE9}"/>
              </a:ext>
            </a:extLst>
          </p:cNvPr>
          <p:cNvSpPr txBox="1"/>
          <p:nvPr/>
        </p:nvSpPr>
        <p:spPr>
          <a:xfrm>
            <a:off x="9959988" y="3273740"/>
            <a:ext cx="2232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dirty="0"/>
              <a:t>Protótipos</a:t>
            </a:r>
          </a:p>
          <a:p>
            <a:r>
              <a:rPr lang="pt-BR" sz="1800" dirty="0"/>
              <a:t>Iniciais </a:t>
            </a:r>
            <a:r>
              <a:rPr lang="pt-BR" sz="1800" dirty="0" err="1"/>
              <a:t>back</a:t>
            </a:r>
            <a:r>
              <a:rPr lang="pt-BR" sz="1800" dirty="0"/>
              <a:t> - </a:t>
            </a:r>
            <a:r>
              <a:rPr lang="pt-BR" sz="1800" dirty="0" err="1"/>
              <a:t>end</a:t>
            </a:r>
            <a:endParaRPr lang="pt-BR" sz="1800" dirty="0"/>
          </a:p>
        </p:txBody>
      </p:sp>
      <p:sp>
        <p:nvSpPr>
          <p:cNvPr id="68" name="CaixaDeTexto 67">
            <a:extLst>
              <a:ext uri="{FF2B5EF4-FFF2-40B4-BE49-F238E27FC236}">
                <a16:creationId xmlns:a16="http://schemas.microsoft.com/office/drawing/2014/main" id="{08FF2658-9AF4-460B-B5D4-0F0E6CBA9013}"/>
              </a:ext>
            </a:extLst>
          </p:cNvPr>
          <p:cNvSpPr txBox="1"/>
          <p:nvPr/>
        </p:nvSpPr>
        <p:spPr>
          <a:xfrm>
            <a:off x="9945705" y="876180"/>
            <a:ext cx="1987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dirty="0"/>
              <a:t>Entrega de Requisitos</a:t>
            </a:r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50FA1291-BCD7-490F-BA72-F8C77A23D164}"/>
              </a:ext>
            </a:extLst>
          </p:cNvPr>
          <p:cNvSpPr txBox="1"/>
          <p:nvPr/>
        </p:nvSpPr>
        <p:spPr>
          <a:xfrm>
            <a:off x="263697" y="3007519"/>
            <a:ext cx="21555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dirty="0"/>
              <a:t>Acompanhamento do</a:t>
            </a:r>
          </a:p>
          <a:p>
            <a:r>
              <a:rPr lang="pt-BR" sz="1800" dirty="0"/>
              <a:t>Projeto</a:t>
            </a:r>
          </a:p>
        </p:txBody>
      </p:sp>
      <p:sp>
        <p:nvSpPr>
          <p:cNvPr id="70" name="CaixaDeTexto 69">
            <a:extLst>
              <a:ext uri="{FF2B5EF4-FFF2-40B4-BE49-F238E27FC236}">
                <a16:creationId xmlns:a16="http://schemas.microsoft.com/office/drawing/2014/main" id="{EFD92DA6-F6AA-4C83-A3B7-21522696CA46}"/>
              </a:ext>
            </a:extLst>
          </p:cNvPr>
          <p:cNvSpPr txBox="1"/>
          <p:nvPr/>
        </p:nvSpPr>
        <p:spPr>
          <a:xfrm>
            <a:off x="7706714" y="5359955"/>
            <a:ext cx="18799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dirty="0"/>
              <a:t>Versão final </a:t>
            </a:r>
            <a:r>
              <a:rPr lang="pt-BR" sz="1800" dirty="0" err="1"/>
              <a:t>back</a:t>
            </a:r>
            <a:r>
              <a:rPr lang="pt-BR" sz="1800" dirty="0"/>
              <a:t> - </a:t>
            </a:r>
            <a:r>
              <a:rPr lang="pt-BR" sz="1800" dirty="0" err="1"/>
              <a:t>end</a:t>
            </a:r>
            <a:endParaRPr lang="pt-BR" sz="1800" dirty="0"/>
          </a:p>
          <a:p>
            <a:r>
              <a:rPr lang="pt-BR" sz="1800" dirty="0"/>
              <a:t>(Seminário)</a:t>
            </a:r>
          </a:p>
        </p:txBody>
      </p:sp>
      <p:sp>
        <p:nvSpPr>
          <p:cNvPr id="71" name="CaixaDeTexto 70">
            <a:extLst>
              <a:ext uri="{FF2B5EF4-FFF2-40B4-BE49-F238E27FC236}">
                <a16:creationId xmlns:a16="http://schemas.microsoft.com/office/drawing/2014/main" id="{B2D1B2CA-1426-49EE-8F5D-A2EA8B394160}"/>
              </a:ext>
            </a:extLst>
          </p:cNvPr>
          <p:cNvSpPr txBox="1"/>
          <p:nvPr/>
        </p:nvSpPr>
        <p:spPr>
          <a:xfrm>
            <a:off x="278198" y="5101828"/>
            <a:ext cx="1879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Protótipos do front- </a:t>
            </a:r>
            <a:r>
              <a:rPr lang="pt-BR" sz="1800" b="0" i="0" u="none" strike="noStrike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end</a:t>
            </a:r>
            <a:endParaRPr lang="pt-BR" sz="1800" dirty="0"/>
          </a:p>
        </p:txBody>
      </p: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9743215E-9397-43D4-943E-804EE798E42B}"/>
              </a:ext>
            </a:extLst>
          </p:cNvPr>
          <p:cNvSpPr txBox="1"/>
          <p:nvPr/>
        </p:nvSpPr>
        <p:spPr>
          <a:xfrm>
            <a:off x="9915594" y="4539159"/>
            <a:ext cx="23735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Avaliação Heurística</a:t>
            </a:r>
            <a:endParaRPr lang="pt-BR" sz="1800" dirty="0"/>
          </a:p>
          <a:p>
            <a:r>
              <a:rPr lang="pt-BR" sz="1800" dirty="0"/>
              <a:t>Implementação ;</a:t>
            </a:r>
          </a:p>
          <a:p>
            <a:r>
              <a:rPr lang="pt-BR" sz="1800" dirty="0"/>
              <a:t>Relatório e </a:t>
            </a:r>
          </a:p>
          <a:p>
            <a:r>
              <a:rPr lang="pt-BR" sz="1800" dirty="0"/>
              <a:t>Apresentação (Vídeo)</a:t>
            </a:r>
          </a:p>
        </p:txBody>
      </p:sp>
    </p:spTree>
    <p:extLst>
      <p:ext uri="{BB962C8B-B14F-4D97-AF65-F5344CB8AC3E}">
        <p14:creationId xmlns:p14="http://schemas.microsoft.com/office/powerpoint/2010/main" val="2232951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757725" y="402927"/>
            <a:ext cx="6327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800" b="1" dirty="0">
                <a:solidFill>
                  <a:srgbClr val="22A29C"/>
                </a:solidFill>
                <a:latin typeface="Calibri"/>
                <a:cs typeface="Calibri"/>
              </a:rPr>
              <a:t>Tecnologias Empregadas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4CD6262-E7E7-4675-81ED-47A8AC6F6C79}"/>
              </a:ext>
            </a:extLst>
          </p:cNvPr>
          <p:cNvSpPr txBox="1"/>
          <p:nvPr/>
        </p:nvSpPr>
        <p:spPr>
          <a:xfrm>
            <a:off x="7085325" y="1370336"/>
            <a:ext cx="3979652" cy="141269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pt-BR" sz="2400" dirty="0"/>
          </a:p>
          <a:p>
            <a:r>
              <a:rPr lang="pt-BR" sz="2400" dirty="0"/>
              <a:t>Front-</a:t>
            </a:r>
            <a:r>
              <a:rPr lang="pt-BR" sz="2400" dirty="0" err="1"/>
              <a:t>end</a:t>
            </a:r>
            <a:r>
              <a:rPr lang="pt-BR" sz="2400" dirty="0"/>
              <a:t>:</a:t>
            </a:r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Font typeface="Arial"/>
              <a:buChar char="•"/>
            </a:pPr>
            <a:r>
              <a:rPr lang="pt-BR" sz="2400" dirty="0"/>
              <a:t>HTML, CSS (</a:t>
            </a:r>
            <a:r>
              <a:rPr lang="pt-BR" sz="2400" dirty="0" err="1"/>
              <a:t>Bootstrap</a:t>
            </a:r>
            <a:r>
              <a:rPr lang="pt-BR" sz="2400" dirty="0"/>
              <a:t>), </a:t>
            </a:r>
            <a:r>
              <a:rPr lang="pt-BR" sz="2400" dirty="0" err="1"/>
              <a:t>JavaScript</a:t>
            </a:r>
            <a:r>
              <a:rPr lang="pt-BR" sz="2400" dirty="0"/>
              <a:t>, </a:t>
            </a:r>
            <a:r>
              <a:rPr lang="pt-BR" sz="2400" dirty="0" err="1"/>
              <a:t>CorelDRAW</a:t>
            </a:r>
            <a:endParaRPr lang="pt-BR" sz="2400" dirty="0"/>
          </a:p>
          <a:p>
            <a:endParaRPr lang="pt-BR" sz="2400" dirty="0"/>
          </a:p>
          <a:p>
            <a:r>
              <a:rPr lang="pt-BR" sz="2400" dirty="0"/>
              <a:t>Back-</a:t>
            </a:r>
            <a:r>
              <a:rPr lang="pt-BR" sz="2400" dirty="0" err="1"/>
              <a:t>end</a:t>
            </a:r>
            <a:r>
              <a:rPr lang="pt-BR" sz="2400" dirty="0"/>
              <a:t>:</a:t>
            </a:r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Font typeface="Arial"/>
              <a:buChar char="•"/>
            </a:pPr>
            <a:r>
              <a:rPr lang="pt-BR" sz="2400" dirty="0"/>
              <a:t>Express (Node.js), </a:t>
            </a:r>
            <a:r>
              <a:rPr lang="pt-BR" sz="2400" dirty="0" err="1"/>
              <a:t>JavaScript</a:t>
            </a:r>
            <a:r>
              <a:rPr lang="pt-BR" sz="2400" dirty="0"/>
              <a:t>, MySQL</a:t>
            </a:r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algn="ctr"/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  <a:p>
            <a:pPr marL="342900" indent="-342900">
              <a:buChar char="•"/>
            </a:pPr>
            <a:endParaRPr lang="pt-BR" sz="2400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A4B41B02-9456-48FA-A77B-D2CB54769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436" y="1805653"/>
            <a:ext cx="6184177" cy="3246693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CC451C15-B5D1-4C30-8A0E-D6EA44CB83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9638" y="6016487"/>
            <a:ext cx="1482362" cy="671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078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</TotalTime>
  <Words>330</Words>
  <Application>Microsoft Office PowerPoint</Application>
  <PresentationFormat>Widescreen</PresentationFormat>
  <Paragraphs>231</Paragraphs>
  <Slides>27</Slides>
  <Notes>27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27</vt:i4>
      </vt:variant>
    </vt:vector>
  </HeadingPairs>
  <TitlesOfParts>
    <vt:vector size="32" baseType="lpstr">
      <vt:lpstr>Arial</vt:lpstr>
      <vt:lpstr>Arial,Sans-Serif</vt:lpstr>
      <vt:lpstr>Calibri</vt:lpstr>
      <vt:lpstr>Open Sans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oliveira</dc:creator>
  <cp:lastModifiedBy>gustavo oliveira</cp:lastModifiedBy>
  <cp:revision>1219</cp:revision>
  <dcterms:modified xsi:type="dcterms:W3CDTF">2022-05-23T21:14:39Z</dcterms:modified>
</cp:coreProperties>
</file>